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12192000" cy="6858000"/>
  <p:embeddedFontLst>
    <p:embeddedFont>
      <p:font typeface="RCKKTW+ArialRoundedMTBold"/>
      <p:regular r:id="rId65"/>
    </p:embeddedFont>
    <p:embeddedFont>
      <p:font typeface="UMDMQD+TimesNewRomanPS-BoldMT"/>
      <p:regular r:id="rId66"/>
    </p:embeddedFont>
    <p:embeddedFont>
      <p:font typeface="BJBMLW+TimesNewRomanPSMT"/>
      <p:regular r:id="rId67"/>
    </p:embeddedFont>
    <p:embeddedFont>
      <p:font typeface="ECAWFB+TwCenMT-Bold"/>
      <p:regular r:id="rId68"/>
    </p:embeddedFont>
    <p:embeddedFont>
      <p:font typeface="GNBFLU+TwCenMT-Regular"/>
      <p:regular r:id="rId69"/>
    </p:embeddedFont>
    <p:embeddedFont>
      <p:font typeface="KJNMUR+ArialMT"/>
      <p:regular r:id="rId70"/>
    </p:embeddedFont>
    <p:embeddedFont>
      <p:font typeface="ABRDRD+Arial-BoldMT"/>
      <p:regular r:id="rId71"/>
    </p:embeddedFont>
    <p:embeddedFont>
      <p:font typeface="IEFKSO+ArialUnicodeMS"/>
      <p:regular r:id="rId72"/>
    </p:embeddedFont>
    <p:embeddedFont>
      <p:font typeface="DTWGGV+TrebuchetMS"/>
      <p:regular r:id="rId73"/>
    </p:embeddedFont>
    <p:embeddedFont>
      <p:font typeface="UGQKUD+Wingdings-Regular"/>
      <p:regular r:id="rId7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font" Target="fonts/font1.fntdata" /><Relationship Id="rId66" Type="http://schemas.openxmlformats.org/officeDocument/2006/relationships/font" Target="fonts/font2.fntdata" /><Relationship Id="rId67" Type="http://schemas.openxmlformats.org/officeDocument/2006/relationships/font" Target="fonts/font3.fntdata" /><Relationship Id="rId68" Type="http://schemas.openxmlformats.org/officeDocument/2006/relationships/font" Target="fonts/font4.fntdata" /><Relationship Id="rId69" Type="http://schemas.openxmlformats.org/officeDocument/2006/relationships/font" Target="fonts/font5.fntdata" /><Relationship Id="rId7" Type="http://schemas.openxmlformats.org/officeDocument/2006/relationships/slide" Target="slides/slide2.xml" /><Relationship Id="rId70" Type="http://schemas.openxmlformats.org/officeDocument/2006/relationships/font" Target="fonts/font6.fntdata" /><Relationship Id="rId71" Type="http://schemas.openxmlformats.org/officeDocument/2006/relationships/font" Target="fonts/font7.fntdata" /><Relationship Id="rId72" Type="http://schemas.openxmlformats.org/officeDocument/2006/relationships/font" Target="fonts/font8.fntdata" /><Relationship Id="rId73" Type="http://schemas.openxmlformats.org/officeDocument/2006/relationships/font" Target="fonts/font9.fntdata" /><Relationship Id="rId74" Type="http://schemas.openxmlformats.org/officeDocument/2006/relationships/font" Target="fonts/font10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63900" y="773748"/>
            <a:ext cx="4958593" cy="1643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663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Calibri"/>
                <a:cs typeface="Calibri"/>
              </a:rPr>
              <a:t>CAPSTONE</a:t>
            </a:r>
            <a:r>
              <a:rPr dirty="0" sz="4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0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</a:p>
          <a:p>
            <a:pPr marL="0" marR="0">
              <a:lnSpc>
                <a:spcPts val="448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CKKTW+ArialRoundedMTBold"/>
                <a:cs typeface="RCKKTW+ArialRoundedMTBold"/>
              </a:rPr>
              <a:t>“SHOP</a:t>
            </a:r>
            <a:r>
              <a:rPr dirty="0" sz="4000">
                <a:solidFill>
                  <a:srgbClr val="000000"/>
                </a:solidFill>
                <a:latin typeface="RCKKTW+ArialRoundedMTBold"/>
                <a:cs typeface="RCKKTW+ArialRoundedMTBold"/>
              </a:rPr>
              <a:t> </a:t>
            </a:r>
            <a:r>
              <a:rPr dirty="0" sz="4000">
                <a:solidFill>
                  <a:srgbClr val="000000"/>
                </a:solidFill>
                <a:latin typeface="RCKKTW+ArialRoundedMTBold"/>
                <a:cs typeface="RCKKTW+ArialRoundedMTBold"/>
              </a:rPr>
              <a:t>FOR</a:t>
            </a:r>
            <a:r>
              <a:rPr dirty="0" sz="4000">
                <a:solidFill>
                  <a:srgbClr val="000000"/>
                </a:solidFill>
                <a:latin typeface="RCKKTW+ArialRoundedMTBold"/>
                <a:cs typeface="RCKKTW+ArialRoundedMTBold"/>
              </a:rPr>
              <a:t> </a:t>
            </a:r>
            <a:r>
              <a:rPr dirty="0" sz="4000">
                <a:solidFill>
                  <a:srgbClr val="000000"/>
                </a:solidFill>
                <a:latin typeface="RCKKTW+ArialRoundedMTBold"/>
                <a:cs typeface="RCKKTW+ArialRoundedMTBold"/>
              </a:rPr>
              <a:t>HOME”</a:t>
            </a:r>
          </a:p>
          <a:p>
            <a:pPr marL="1439167" marR="0">
              <a:lnSpc>
                <a:spcPts val="4000"/>
              </a:lnSpc>
              <a:spcBef>
                <a:spcPts val="313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Calibri"/>
                <a:cs typeface="Calibri"/>
              </a:rPr>
              <a:t>GROUP-6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9102" y="3754035"/>
            <a:ext cx="2580744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 u="sng">
                <a:solidFill>
                  <a:srgbClr val="000000"/>
                </a:solidFill>
                <a:latin typeface="UMDMQD+TimesNewRomanPS-BoldMT"/>
                <a:cs typeface="UMDMQD+TimesNewRomanPS-BoldMT"/>
              </a:rPr>
              <a:t>PRESENTED</a:t>
            </a:r>
            <a:r>
              <a:rPr dirty="0" sz="2400" b="1" u="sng">
                <a:solidFill>
                  <a:srgbClr val="000000"/>
                </a:solidFill>
                <a:latin typeface="UMDMQD+TimesNewRomanPS-BoldMT"/>
                <a:cs typeface="UMDMQD+TimesNewRomanPS-BoldMT"/>
              </a:rPr>
              <a:t> </a:t>
            </a:r>
            <a:r>
              <a:rPr dirty="0" sz="2400" b="1" u="sng">
                <a:solidFill>
                  <a:srgbClr val="000000"/>
                </a:solidFill>
                <a:latin typeface="UMDMQD+TimesNewRomanPS-BoldMT"/>
                <a:cs typeface="UMDMQD+TimesNewRomanPS-BoldMT"/>
              </a:rPr>
              <a:t>BY</a:t>
            </a:r>
            <a:r>
              <a:rPr dirty="0" sz="2400" b="1">
                <a:solidFill>
                  <a:srgbClr val="000000"/>
                </a:solidFill>
                <a:latin typeface="UMDMQD+TimesNewRomanPS-BoldMT"/>
                <a:cs typeface="UMDMQD+TimesNewRomanPS-BoldMT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9102" y="4259192"/>
            <a:ext cx="2736058" cy="347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SAMRIDHI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PANDEY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9102" y="4721472"/>
            <a:ext cx="3411089" cy="17343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VAMSI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KRISHNA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LUKKA</a:t>
            </a:r>
          </a:p>
          <a:p>
            <a:pPr marL="0" marR="0">
              <a:lnSpc>
                <a:spcPts val="2436"/>
              </a:lnSpc>
              <a:spcBef>
                <a:spcPts val="125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AKANKSHA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KASHYAP</a:t>
            </a:r>
          </a:p>
          <a:p>
            <a:pPr marL="0" marR="0">
              <a:lnSpc>
                <a:spcPts val="2436"/>
              </a:lnSpc>
              <a:spcBef>
                <a:spcPts val="120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VENKATESH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MAHANTI</a:t>
            </a:r>
          </a:p>
          <a:p>
            <a:pPr marL="0" marR="0">
              <a:lnSpc>
                <a:spcPts val="2436"/>
              </a:lnSpc>
              <a:spcBef>
                <a:spcPts val="125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BJBMLW+TimesNewRomanPSMT"/>
                <a:cs typeface="BJBMLW+TimesNewRomanPSMT"/>
              </a:rPr>
              <a:t>SUDEEP</a:t>
            </a:r>
            <a:r>
              <a:rPr dirty="0" sz="2200" spc="-62">
                <a:solidFill>
                  <a:srgbClr val="000000"/>
                </a:solidFill>
                <a:latin typeface="BJBMLW+TimesNewRomanPSMT"/>
                <a:cs typeface="BJBMLW+TimesNewRomanPSMT"/>
              </a:rPr>
              <a:t> </a:t>
            </a:r>
            <a:r>
              <a:rPr dirty="0" sz="2200">
                <a:solidFill>
                  <a:srgbClr val="202124"/>
                </a:solidFill>
                <a:latin typeface="BJBMLW+TimesNewRomanPSMT"/>
                <a:cs typeface="BJBMLW+TimesNewRomanPSMT"/>
              </a:rPr>
              <a:t>SHERIKAR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08275" y="5761654"/>
            <a:ext cx="1098198" cy="311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5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14" b="1">
                <a:solidFill>
                  <a:srgbClr val="000000"/>
                </a:solidFill>
                <a:latin typeface="ECAWFB+TwCenMT-Bold"/>
                <a:cs typeface="ECAWFB+TwCenMT-Bold"/>
              </a:rPr>
              <a:t>MENTOR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01850" y="6192801"/>
            <a:ext cx="2306136" cy="311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5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15" b="1">
                <a:solidFill>
                  <a:srgbClr val="000000"/>
                </a:solidFill>
                <a:latin typeface="ECAWFB+TwCenMT-Bold"/>
                <a:cs typeface="ECAWFB+TwCenMT-Bold"/>
              </a:rPr>
              <a:t>MR.</a:t>
            </a:r>
            <a:r>
              <a:rPr dirty="0" sz="20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2000" spc="-11" b="1">
                <a:solidFill>
                  <a:srgbClr val="000000"/>
                </a:solidFill>
                <a:latin typeface="ECAWFB+TwCenMT-Bold"/>
                <a:cs typeface="ECAWFB+TwCenMT-Bold"/>
              </a:rPr>
              <a:t>PARTH</a:t>
            </a:r>
            <a:r>
              <a:rPr dirty="0" sz="20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2000" spc="-11" b="1">
                <a:solidFill>
                  <a:srgbClr val="000000"/>
                </a:solidFill>
                <a:latin typeface="ECAWFB+TwCenMT-Bold"/>
                <a:cs typeface="ECAWFB+TwCenMT-Bold"/>
              </a:rPr>
              <a:t>SHUKLA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40260" y="972093"/>
            <a:ext cx="3060999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43539" y="837339"/>
            <a:ext cx="2570068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ORDERS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42694" y="924367"/>
            <a:ext cx="2258893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USERS</a:t>
            </a:r>
            <a:r>
              <a:rPr dirty="0" sz="3200" spc="11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02212" y="944308"/>
            <a:ext cx="2339182" cy="53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31621" y="692919"/>
            <a:ext cx="2794401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WISHLIST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10632" y="1166530"/>
            <a:ext cx="7321289" cy="53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MICRO-SERVICE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BASED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48981" y="479874"/>
            <a:ext cx="6258555" cy="9195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EUREKA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SERVER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FOR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CLIENT-SERVICE</a:t>
            </a:r>
          </a:p>
          <a:p>
            <a:pPr marL="1835150" marR="0">
              <a:lnSpc>
                <a:spcPts val="3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APPLICATIONS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87541" y="2969062"/>
            <a:ext cx="5336737" cy="6869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0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DTWGGV+TrebuchetMS"/>
                <a:cs typeface="DTWGGV+TrebuchetMS"/>
              </a:rPr>
              <a:t>Different</a:t>
            </a:r>
            <a:r>
              <a:rPr dirty="0" sz="4400" spc="-31">
                <a:solidFill>
                  <a:srgbClr val="000000"/>
                </a:solidFill>
                <a:latin typeface="DTWGGV+TrebuchetMS"/>
                <a:cs typeface="DTWGGV+TrebuchetMS"/>
              </a:rPr>
              <a:t> </a:t>
            </a:r>
            <a:r>
              <a:rPr dirty="0" sz="4400">
                <a:solidFill>
                  <a:srgbClr val="000000"/>
                </a:solidFill>
                <a:latin typeface="DTWGGV+TrebuchetMS"/>
                <a:cs typeface="DTWGGV+TrebuchetMS"/>
              </a:rPr>
              <a:t>Controllers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33900" y="645072"/>
            <a:ext cx="3277120" cy="1042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KJNMUR+ArialMT"/>
                <a:cs typeface="KJNMUR+ArialMT"/>
              </a:rPr>
              <a:t>USERꢀ</a:t>
            </a:r>
          </a:p>
          <a:p>
            <a:pPr marL="0" marR="0">
              <a:lnSpc>
                <a:spcPts val="388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KJNMUR+ArialMT"/>
                <a:cs typeface="KJNMUR+ArialMT"/>
              </a:rPr>
              <a:t>CONTROLLER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4626" y="895091"/>
            <a:ext cx="4355579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CATEGORY</a:t>
            </a:r>
            <a:r>
              <a:rPr dirty="0" sz="3200" spc="66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 spc="-25">
                <a:solidFill>
                  <a:srgbClr val="000000"/>
                </a:solidFill>
                <a:latin typeface="GNBFLU+TwCenMT-Regular"/>
                <a:cs typeface="GNBFLU+TwCenMT-Regular"/>
              </a:rPr>
              <a:t>CONTROLLER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9107" y="788472"/>
            <a:ext cx="3785964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280" y="2104489"/>
            <a:ext cx="7974344" cy="1580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ONLINE</a:t>
            </a:r>
            <a:r>
              <a:rPr dirty="0" sz="1700" spc="1377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SHOPPING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ꢀISꢀ</a:t>
            </a:r>
            <a:r>
              <a:rPr dirty="0" sz="1700" spc="9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9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ACTIVITYꢀ</a:t>
            </a:r>
            <a:r>
              <a:rPr dirty="0" sz="1700" spc="9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ORꢀ</a:t>
            </a:r>
            <a:r>
              <a:rPr dirty="0" sz="1700" spc="9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ACTIONꢀ</a:t>
            </a:r>
            <a:r>
              <a:rPr dirty="0" sz="1700" spc="9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OFꢀ</a:t>
            </a:r>
            <a:r>
              <a:rPr dirty="0" sz="1700" spc="9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BUYINGꢀ</a:t>
            </a:r>
          </a:p>
          <a:p>
            <a:pPr marL="228600" marR="0">
              <a:lnSpc>
                <a:spcPts val="1899"/>
              </a:lnSpc>
              <a:spcBef>
                <a:spcPts val="13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PRODUCTSꢀ</a:t>
            </a:r>
            <a:r>
              <a:rPr dirty="0" sz="1700" spc="1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ORꢀ</a:t>
            </a:r>
            <a:r>
              <a:rPr dirty="0" sz="1700" spc="1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SERVICESꢀ</a:t>
            </a:r>
            <a:r>
              <a:rPr dirty="0" sz="17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OVERꢀ</a:t>
            </a:r>
            <a:r>
              <a:rPr dirty="0" sz="1700" spc="1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1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INTERNET.ꢀ</a:t>
            </a:r>
            <a:r>
              <a:rPr dirty="0" sz="1700" spc="-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ITꢀ</a:t>
            </a:r>
            <a:r>
              <a:rPr dirty="0" sz="1700" spc="1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MEANSꢀ</a:t>
            </a:r>
            <a:r>
              <a:rPr dirty="0" sz="1700" spc="1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GOINGꢀ</a:t>
            </a:r>
          </a:p>
          <a:p>
            <a:pPr marL="228600" marR="0">
              <a:lnSpc>
                <a:spcPts val="1899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ONLINE,ꢀ</a:t>
            </a:r>
            <a:r>
              <a:rPr dirty="0" sz="1700" spc="-2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LANDINGꢀ</a:t>
            </a:r>
            <a:r>
              <a:rPr dirty="0" sz="1700" spc="-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ONꢀ</a:t>
            </a:r>
            <a:r>
              <a:rPr dirty="0" sz="1700" spc="-2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Aꢀ</a:t>
            </a:r>
            <a:r>
              <a:rPr dirty="0" sz="1700" spc="-3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SELLER’Sꢀ</a:t>
            </a:r>
            <a:r>
              <a:rPr dirty="0" sz="1700" spc="-2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WEBSITE,ꢀ</a:t>
            </a:r>
            <a:r>
              <a:rPr dirty="0" sz="1700" spc="-2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SELECTINGꢀ</a:t>
            </a:r>
            <a:r>
              <a:rPr dirty="0" sz="1700" spc="-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SOMETHING,ꢀ</a:t>
            </a:r>
          </a:p>
          <a:p>
            <a:pPr marL="228600" marR="0">
              <a:lnSpc>
                <a:spcPts val="1899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ANDꢀ</a:t>
            </a:r>
            <a:r>
              <a:rPr dirty="0" sz="17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ARRANGINGꢀ</a:t>
            </a:r>
            <a:r>
              <a:rPr dirty="0" sz="17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FORꢀ</a:t>
            </a:r>
            <a:r>
              <a:rPr dirty="0" sz="1700" spc="-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ITSꢀ</a:t>
            </a:r>
            <a:r>
              <a:rPr dirty="0" sz="17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DELIVERY.ꢀTHEꢀ</a:t>
            </a:r>
            <a:r>
              <a:rPr dirty="0" sz="17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BUYERꢀ</a:t>
            </a:r>
            <a:r>
              <a:rPr dirty="0" sz="17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EITHERꢀ</a:t>
            </a:r>
            <a:r>
              <a:rPr dirty="0" sz="17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 spc="10">
                <a:solidFill>
                  <a:srgbClr val="000000"/>
                </a:solidFill>
                <a:latin typeface="KJNMUR+ArialMT"/>
                <a:cs typeface="KJNMUR+ArialMT"/>
              </a:rPr>
              <a:t>PAYSꢀFORꢀ</a:t>
            </a:r>
          </a:p>
          <a:p>
            <a:pPr marL="228600" marR="0">
              <a:lnSpc>
                <a:spcPts val="1899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-1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GOODꢀ</a:t>
            </a:r>
            <a:r>
              <a:rPr dirty="0" sz="1700" spc="-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ORꢀ</a:t>
            </a:r>
            <a:r>
              <a:rPr dirty="0" sz="1700" spc="-1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SERVICEꢀ</a:t>
            </a:r>
            <a:r>
              <a:rPr dirty="0" sz="1700" spc="-2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ONLINEꢀ</a:t>
            </a:r>
            <a:r>
              <a:rPr dirty="0" sz="1700" spc="-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WITHꢀ</a:t>
            </a:r>
            <a:r>
              <a:rPr dirty="0" sz="1700" spc="-2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Aꢀ</a:t>
            </a:r>
            <a:r>
              <a:rPr dirty="0" sz="1700" spc="-2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CREDITꢀ</a:t>
            </a:r>
            <a:r>
              <a:rPr dirty="0" sz="1700" spc="-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ORꢀ</a:t>
            </a:r>
            <a:r>
              <a:rPr dirty="0" sz="1700" spc="-1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DEBITꢀ</a:t>
            </a:r>
            <a:r>
              <a:rPr dirty="0" sz="1700" spc="-2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CARDꢀ</a:t>
            </a:r>
            <a:r>
              <a:rPr dirty="0" sz="1700" spc="-2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ORꢀ</a:t>
            </a:r>
          </a:p>
          <a:p>
            <a:pPr marL="228600" marR="0">
              <a:lnSpc>
                <a:spcPts val="1899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UPONꢀDELIVERY.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9280" y="3785969"/>
            <a:ext cx="7985151" cy="1062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ASꢀ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PEOPLE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ꢀEMBRACEDꢀ</a:t>
            </a:r>
            <a:r>
              <a:rPr dirty="0" sz="1700" spc="18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SOCIALꢀ</a:t>
            </a:r>
            <a:r>
              <a:rPr dirty="0" sz="1700" spc="17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DISTANCING,ꢀ</a:t>
            </a:r>
            <a:r>
              <a:rPr dirty="0" sz="1700" spc="17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THEYꢀ</a:t>
            </a:r>
            <a:r>
              <a:rPr dirty="0" sz="1700" spc="18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TURNEDꢀ</a:t>
            </a:r>
          </a:p>
          <a:p>
            <a:pPr marL="228600" marR="0">
              <a:lnSpc>
                <a:spcPts val="1899"/>
              </a:lnSpc>
              <a:spcBef>
                <a:spcPts val="13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TOꢀ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ONLINE</a:t>
            </a:r>
            <a:r>
              <a:rPr dirty="0" sz="1700" spc="172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SHOPPING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ꢀMOREꢀ</a:t>
            </a:r>
            <a:r>
              <a:rPr dirty="0" sz="1700" spc="12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THANꢀ</a:t>
            </a:r>
            <a:r>
              <a:rPr dirty="0" sz="1700" spc="12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EVERꢀ</a:t>
            </a:r>
            <a:r>
              <a:rPr dirty="0" sz="1700" spc="13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BEFORE.ꢀ</a:t>
            </a:r>
            <a:r>
              <a:rPr dirty="0" sz="1700" spc="13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67%ꢀ</a:t>
            </a:r>
            <a:r>
              <a:rPr dirty="0" sz="1700" spc="12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OFꢀ</a:t>
            </a:r>
          </a:p>
          <a:p>
            <a:pPr marL="228600" marR="0">
              <a:lnSpc>
                <a:spcPts val="1899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CONSUMERSꢀREPORTꢀTHEYꢀ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SHOP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ꢀDIFFERENTLYꢀNOWꢀ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DUE</a:t>
            </a:r>
            <a:r>
              <a:rPr dirty="0" sz="1700" spc="108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TO</a:t>
            </a:r>
            <a:r>
              <a:rPr dirty="0" sz="1700" spc="82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COVID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-</a:t>
            </a:r>
          </a:p>
          <a:p>
            <a:pPr marL="228600" marR="0">
              <a:lnSpc>
                <a:spcPts val="1899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700" b="1">
                <a:solidFill>
                  <a:srgbClr val="000000"/>
                </a:solidFill>
                <a:latin typeface="ABRDRD+Arial-BoldMT"/>
                <a:cs typeface="ABRDRD+Arial-BoldMT"/>
              </a:rPr>
              <a:t>19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9280" y="4949289"/>
            <a:ext cx="7974191" cy="1062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7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SHOPFORHOMEꢀISꢀAꢀPOPULARꢀSTOREꢀINꢀTHEꢀMARKETꢀFORꢀSHOPPINGꢀ</a:t>
            </a:r>
          </a:p>
          <a:p>
            <a:pPr marL="228600" marR="0">
              <a:lnSpc>
                <a:spcPts val="1899"/>
              </a:lnSpc>
              <a:spcBef>
                <a:spcPts val="13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3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HOMEꢀ</a:t>
            </a:r>
            <a:r>
              <a:rPr dirty="0" sz="1700" spc="3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DÉCORꢀ</a:t>
            </a:r>
            <a:r>
              <a:rPr dirty="0" sz="1700" spc="3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STUFF.ꢀ</a:t>
            </a:r>
            <a:r>
              <a:rPr dirty="0" sz="1700" spc="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DUEꢀ</a:t>
            </a:r>
            <a:r>
              <a:rPr dirty="0" sz="1700" spc="3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TOꢀ</a:t>
            </a:r>
            <a:r>
              <a:rPr dirty="0" sz="1700" spc="2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COVIDꢀ</a:t>
            </a:r>
            <a:r>
              <a:rPr dirty="0" sz="1700" spc="3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19ꢀ</a:t>
            </a:r>
            <a:r>
              <a:rPr dirty="0" sz="1700" spc="3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ALLꢀ</a:t>
            </a:r>
            <a:r>
              <a:rPr dirty="0" sz="1700" spc="2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3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OFFLINEꢀ</a:t>
            </a:r>
          </a:p>
          <a:p>
            <a:pPr marL="228600" marR="0">
              <a:lnSpc>
                <a:spcPts val="1899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SHOPPINGꢀ</a:t>
            </a:r>
            <a:r>
              <a:rPr dirty="0" sz="1700" spc="2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STOPPED.ꢀ</a:t>
            </a:r>
            <a:r>
              <a:rPr dirty="0" sz="1700" spc="2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SO,ꢀ</a:t>
            </a:r>
            <a:r>
              <a:rPr dirty="0" sz="1700" spc="2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  <a:r>
              <a:rPr dirty="0" sz="1700" spc="2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STOREꢀ</a:t>
            </a:r>
            <a:r>
              <a:rPr dirty="0" sz="1700" spc="2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WANTSꢀ</a:t>
            </a:r>
            <a:r>
              <a:rPr dirty="0" sz="1700" spc="2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TOꢀ</a:t>
            </a:r>
            <a:r>
              <a:rPr dirty="0" sz="17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MOVEꢀ</a:t>
            </a:r>
            <a:r>
              <a:rPr dirty="0" sz="1700" spc="2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TOꢀ</a:t>
            </a:r>
            <a:r>
              <a:rPr dirty="0" sz="17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THEꢀ</a:t>
            </a:r>
          </a:p>
          <a:p>
            <a:pPr marL="228600" marR="0">
              <a:lnSpc>
                <a:spcPts val="1899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KJNMUR+ArialMT"/>
                <a:cs typeface="KJNMUR+ArialMT"/>
              </a:rPr>
              <a:t>CLOUDꢀPLATFORMSꢀANDꢀWANTSꢀTHEIRꢀOWNꢀWEBꢀAPPLICATION.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33849" y="1106847"/>
            <a:ext cx="4077132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spc="-28">
                <a:solidFill>
                  <a:srgbClr val="000000"/>
                </a:solidFill>
                <a:latin typeface="GNBFLU+TwCenMT-Regular"/>
                <a:cs typeface="GNBFLU+TwCenMT-Regular"/>
              </a:rPr>
              <a:t>PRODUCT</a:t>
            </a:r>
            <a:r>
              <a:rPr dirty="0" sz="3200" spc="137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 spc="-25">
                <a:solidFill>
                  <a:srgbClr val="000000"/>
                </a:solidFill>
                <a:latin typeface="GNBFLU+TwCenMT-Regular"/>
                <a:cs typeface="GNBFLU+TwCenMT-Regular"/>
              </a:rPr>
              <a:t>CONTROLLER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9683" y="712211"/>
            <a:ext cx="3342144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  <a:r>
              <a:rPr dirty="0" sz="3200" spc="98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 spc="-20">
                <a:solidFill>
                  <a:srgbClr val="000000"/>
                </a:solidFill>
                <a:latin typeface="GNBFLU+TwCenMT-Regular"/>
                <a:cs typeface="GNBFLU+TwCenMT-Regular"/>
              </a:rPr>
              <a:t>CONTROLLER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73244" y="1077971"/>
            <a:ext cx="3600589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spc="-21">
                <a:solidFill>
                  <a:srgbClr val="000000"/>
                </a:solidFill>
                <a:latin typeface="GNBFLU+TwCenMT-Regular"/>
                <a:cs typeface="GNBFLU+TwCenMT-Regular"/>
              </a:rPr>
              <a:t>ORDER</a:t>
            </a:r>
            <a:r>
              <a:rPr dirty="0" sz="3200" spc="99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 spc="-20">
                <a:solidFill>
                  <a:srgbClr val="000000"/>
                </a:solidFill>
                <a:latin typeface="GNBFLU+TwCenMT-Regular"/>
                <a:cs typeface="GNBFLU+TwCenMT-Regular"/>
              </a:rPr>
              <a:t>CONTROLLER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43216" y="748339"/>
            <a:ext cx="4060647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COUPON</a:t>
            </a:r>
            <a:r>
              <a:rPr dirty="0" sz="3200" spc="11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 spc="-20">
                <a:solidFill>
                  <a:srgbClr val="000000"/>
                </a:solidFill>
                <a:latin typeface="GNBFLU+TwCenMT-Regular"/>
                <a:cs typeface="GNBFLU+TwCenMT-Regular"/>
              </a:rPr>
              <a:t>CONTROLLER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78944" y="655561"/>
            <a:ext cx="6683395" cy="102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INTEGRATION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OF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BACKEND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AND</a:t>
            </a:r>
          </a:p>
          <a:p>
            <a:pPr marL="989805" marR="0">
              <a:lnSpc>
                <a:spcPts val="388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FRONTEND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 </a:t>
            </a:r>
            <a:r>
              <a:rPr dirty="0" sz="3600" b="1">
                <a:solidFill>
                  <a:srgbClr val="000000"/>
                </a:solidFill>
                <a:latin typeface="ECAWFB+TwCenMT-Bold"/>
                <a:cs typeface="ECAWFB+TwCenMT-Bold"/>
              </a:rPr>
              <a:t>STRUCTURE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28366" y="2736012"/>
            <a:ext cx="7764775" cy="53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RESPONSIVENESS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OF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OUR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APPLICATION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40699" y="864277"/>
            <a:ext cx="2209545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LAPTOP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0287" y="402619"/>
            <a:ext cx="3253702" cy="632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82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43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300">
                <a:solidFill>
                  <a:srgbClr val="000000"/>
                </a:solidFill>
                <a:latin typeface="GNBFLU+TwCenMT-Regular"/>
                <a:cs typeface="GNBFLU+TwCenMT-Regular"/>
              </a:rPr>
              <a:t>STORIES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8181" y="1422624"/>
            <a:ext cx="9387059" cy="11516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LOGIN,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LOGOUT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AND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REGISTER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APPLICATION.</a:t>
            </a:r>
          </a:p>
          <a:p>
            <a:pPr marL="0" marR="0">
              <a:lnSpc>
                <a:spcPts val="2178"/>
              </a:lnSpc>
              <a:spcBef>
                <a:spcPts val="1022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SEE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DIFFERENT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CATEGORIES.</a:t>
            </a:r>
          </a:p>
          <a:p>
            <a:pPr marL="0" marR="0">
              <a:lnSpc>
                <a:spcPts val="2178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SORT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PRODUCTS.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8181" y="2672304"/>
            <a:ext cx="9754559" cy="11516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SHOPPING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CART.</a:t>
            </a:r>
          </a:p>
          <a:p>
            <a:pPr marL="0" marR="0">
              <a:lnSpc>
                <a:spcPts val="2178"/>
              </a:lnSpc>
              <a:spcBef>
                <a:spcPts val="1022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INCREASE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OR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DECREASE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QUANTITY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ADDED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CART.</a:t>
            </a:r>
          </a:p>
          <a:p>
            <a:pPr marL="0" marR="0">
              <a:lnSpc>
                <a:spcPts val="2178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“N”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NUMBER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OF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CART.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8181" y="3921984"/>
            <a:ext cx="9096474" cy="3184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WISHLIST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OPTION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WHERE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THOSE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3931" y="4229193"/>
            <a:ext cx="6563317" cy="3008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WHICH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WANT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BUT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DON’T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WANT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ORDER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NOW.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88181" y="4628104"/>
            <a:ext cx="6294501" cy="3184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1950" spc="10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DIFFERENT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3963" y="1030078"/>
            <a:ext cx="9889080" cy="809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ERROR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ALERT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IF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TRIES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CART,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IF</a:t>
            </a:r>
          </a:p>
          <a:p>
            <a:pPr marL="3617912" marR="0">
              <a:lnSpc>
                <a:spcPts val="3023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NOT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LOGGED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55667" y="1001369"/>
            <a:ext cx="7893909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REGISTRATION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FORM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WITH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VALIDATION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8369" y="1110958"/>
            <a:ext cx="2888828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1911951"/>
            <a:ext cx="5543358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850" spc="10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17" b="1">
                <a:solidFill>
                  <a:srgbClr val="3f3f3f"/>
                </a:solidFill>
                <a:latin typeface="ABRDRD+Arial-BoldMT"/>
                <a:cs typeface="ABRDRD+Arial-BoldMT"/>
              </a:rPr>
              <a:t>OBJECTIVE</a:t>
            </a:r>
            <a:r>
              <a:rPr dirty="0" sz="3200" spc="196" b="1">
                <a:solidFill>
                  <a:srgbClr val="3f3f3f"/>
                </a:solidFill>
                <a:latin typeface="ABRDRD+Arial-BoldMT"/>
                <a:cs typeface="ABRDRD+Arial-BoldMT"/>
              </a:rPr>
              <a:t> </a:t>
            </a:r>
            <a:r>
              <a:rPr dirty="0" sz="3200" spc="-18" b="1">
                <a:solidFill>
                  <a:srgbClr val="3f3f3f"/>
                </a:solidFill>
                <a:latin typeface="ABRDRD+Arial-BoldMT"/>
                <a:cs typeface="ABRDRD+Arial-BoldMT"/>
              </a:rPr>
              <a:t>OF</a:t>
            </a:r>
            <a:r>
              <a:rPr dirty="0" sz="3200" spc="213" b="1">
                <a:solidFill>
                  <a:srgbClr val="3f3f3f"/>
                </a:solidFill>
                <a:latin typeface="ABRDRD+Arial-BoldMT"/>
                <a:cs typeface="ABRDRD+Arial-BoldMT"/>
              </a:rPr>
              <a:t> </a:t>
            </a:r>
            <a:r>
              <a:rPr dirty="0" sz="3200" b="1">
                <a:solidFill>
                  <a:srgbClr val="3f3f3f"/>
                </a:solidFill>
                <a:latin typeface="ABRDRD+Arial-BoldMT"/>
                <a:cs typeface="ABRDRD+Arial-BoldMT"/>
              </a:rPr>
              <a:t>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9940" y="2514699"/>
            <a:ext cx="4959830" cy="296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5fcbef"/>
                </a:solidFill>
                <a:latin typeface="IEFKSO+ArialUnicodeMS"/>
                <a:cs typeface="IEFKSO+ArialUnicodeMS"/>
              </a:rPr>
              <a:t>❑</a:t>
            </a:r>
            <a:r>
              <a:rPr dirty="0" sz="1500" spc="1181">
                <a:solidFill>
                  <a:srgbClr val="5fcbe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TOꢀGAINꢀTHEꢀINDUSTRIALꢀKNOWLEDGE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9940" y="2916020"/>
            <a:ext cx="8305758" cy="1099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5fcbef"/>
                </a:solidFill>
                <a:latin typeface="IEFKSO+ArialUnicodeMS"/>
                <a:cs typeface="IEFKSO+ArialUnicodeMS"/>
              </a:rPr>
              <a:t>❑</a:t>
            </a:r>
            <a:r>
              <a:rPr dirty="0" sz="1500" spc="1181">
                <a:solidFill>
                  <a:srgbClr val="5fcbef"/>
                </a:solidFill>
                <a:latin typeface="Times New Roman"/>
                <a:cs typeface="Times New Roman"/>
              </a:rPr>
              <a:t> </a:t>
            </a:r>
            <a:r>
              <a:rPr dirty="0" sz="1800" spc="11">
                <a:solidFill>
                  <a:srgbClr val="3f3f3f"/>
                </a:solidFill>
                <a:latin typeface="KJNMUR+ArialMT"/>
                <a:cs typeface="KJNMUR+ArialMT"/>
              </a:rPr>
              <a:t>TOꢀACQUIREꢀSKILLSꢀREQUIREDꢀTOꢀBUILDꢀTHEꢀREALꢀTIMEꢀPROJECTS</a:t>
            </a:r>
          </a:p>
          <a:p>
            <a:pPr marL="0" marR="0">
              <a:lnSpc>
                <a:spcPts val="2010"/>
              </a:lnSpc>
              <a:spcBef>
                <a:spcPts val="1124"/>
              </a:spcBef>
              <a:spcAft>
                <a:spcPts val="0"/>
              </a:spcAft>
            </a:pPr>
            <a:r>
              <a:rPr dirty="0" sz="1500">
                <a:solidFill>
                  <a:srgbClr val="5fcbef"/>
                </a:solidFill>
                <a:latin typeface="IEFKSO+ArialUnicodeMS"/>
                <a:cs typeface="IEFKSO+ArialUnicodeMS"/>
              </a:rPr>
              <a:t>❑</a:t>
            </a:r>
            <a:r>
              <a:rPr dirty="0" sz="1500" spc="1181">
                <a:solidFill>
                  <a:srgbClr val="5fcbe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TOꢀ</a:t>
            </a:r>
            <a:r>
              <a:rPr dirty="0" sz="1800" spc="-31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GETꢀ</a:t>
            </a:r>
            <a:r>
              <a:rPr dirty="0" sz="1800" spc="-32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HANDS-ONꢀ</a:t>
            </a:r>
            <a:r>
              <a:rPr dirty="0" sz="1800" spc="-31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TRAININGꢀ</a:t>
            </a:r>
            <a:r>
              <a:rPr dirty="0" sz="1800" spc="-329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BYꢀ</a:t>
            </a:r>
            <a:r>
              <a:rPr dirty="0" sz="1800" spc="-34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3f3f3f"/>
                </a:solidFill>
                <a:latin typeface="KJNMUR+ArialMT"/>
                <a:cs typeface="KJNMUR+ArialMT"/>
              </a:rPr>
              <a:t>SOLVINGꢀ</a:t>
            </a:r>
            <a:r>
              <a:rPr dirty="0" sz="1800" spc="-31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ASSIGNMENTS</a:t>
            </a:r>
          </a:p>
          <a:p>
            <a:pPr marL="0" marR="0">
              <a:lnSpc>
                <a:spcPts val="2010"/>
              </a:lnSpc>
              <a:spcBef>
                <a:spcPts val="1174"/>
              </a:spcBef>
              <a:spcAft>
                <a:spcPts val="0"/>
              </a:spcAft>
            </a:pPr>
            <a:r>
              <a:rPr dirty="0" sz="1500">
                <a:solidFill>
                  <a:srgbClr val="5fcbef"/>
                </a:solidFill>
                <a:latin typeface="IEFKSO+ArialUnicodeMS"/>
                <a:cs typeface="IEFKSO+ArialUnicodeMS"/>
              </a:rPr>
              <a:t>❑</a:t>
            </a:r>
            <a:r>
              <a:rPr dirty="0" sz="1500" spc="1181">
                <a:solidFill>
                  <a:srgbClr val="5fcbe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TOꢀ</a:t>
            </a:r>
            <a:r>
              <a:rPr dirty="0" sz="1800" spc="-31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GETꢀ</a:t>
            </a:r>
            <a:r>
              <a:rPr dirty="0" sz="1800" spc="-32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INDUSTRYꢀ</a:t>
            </a:r>
            <a:r>
              <a:rPr dirty="0" sz="1800" spc="-34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READYꢀ</a:t>
            </a:r>
            <a:r>
              <a:rPr dirty="0" sz="1800" spc="-34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BYꢀ</a:t>
            </a:r>
            <a:r>
              <a:rPr dirty="0" sz="1800" spc="-32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3f3f3f"/>
                </a:solidFill>
                <a:latin typeface="KJNMUR+ArialMT"/>
                <a:cs typeface="KJNMUR+ArialMT"/>
              </a:rPr>
              <a:t>SOLVINGꢀ</a:t>
            </a:r>
            <a:r>
              <a:rPr dirty="0" sz="1800" spc="-31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THEꢀ</a:t>
            </a:r>
            <a:r>
              <a:rPr dirty="0" sz="1800" spc="-329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f3f3f"/>
                </a:solidFill>
                <a:latin typeface="KJNMUR+ArialMT"/>
                <a:cs typeface="KJNMUR+ArialMT"/>
              </a:rPr>
              <a:t>CHALLENGES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3081" y="4843362"/>
            <a:ext cx="4825591" cy="1028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0662" marR="0">
              <a:lnSpc>
                <a:spcPts val="26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LOGIN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FORM</a:t>
            </a:r>
          </a:p>
          <a:p>
            <a:pPr marL="0" marR="0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ALERT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MESSAGE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THAT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ALL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FIELDS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ARE</a:t>
            </a:r>
          </a:p>
          <a:p>
            <a:pPr marL="1718468" marR="0">
              <a:lnSpc>
                <a:spcPts val="25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REQUIRED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6813" y="1222102"/>
            <a:ext cx="7465938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ALERT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MESSAGE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THAT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LOGGED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SUCCESSFULLY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4013" y="851089"/>
            <a:ext cx="9092184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SEE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DIFFERENT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CATEGORIES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05857" y="922286"/>
            <a:ext cx="7530032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SEARCH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90007" y="783711"/>
            <a:ext cx="7159497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SORT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2044" y="1222102"/>
            <a:ext cx="10115241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SHOPPING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61269" y="1030078"/>
            <a:ext cx="9816812" cy="809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INCREASE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DECREASE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QUANTITY</a:t>
            </a:r>
          </a:p>
          <a:p>
            <a:pPr marL="3379787" marR="0">
              <a:lnSpc>
                <a:spcPts val="3023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ADDED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7938" y="1030078"/>
            <a:ext cx="9783467" cy="809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‘N’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NUMBER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OF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</a:p>
          <a:p>
            <a:pPr marL="4437062" marR="0">
              <a:lnSpc>
                <a:spcPts val="3023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65275" y="1030078"/>
            <a:ext cx="9207399" cy="809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ALERT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MESSAGE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IF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ALREADY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CART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</a:t>
            </a:r>
          </a:p>
          <a:p>
            <a:pPr marL="3844131" marR="0">
              <a:lnSpc>
                <a:spcPts val="3023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WISHLIST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000" y="1222102"/>
            <a:ext cx="8019691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WISHLIST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74256" y="1083933"/>
            <a:ext cx="5191660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TECHNOLOGIES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2145988"/>
            <a:ext cx="2580424" cy="821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SPRING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BOOT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2.7</a:t>
            </a:r>
          </a:p>
          <a:p>
            <a:pPr marL="0" marR="0">
              <a:lnSpc>
                <a:spcPts val="229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ANGULAR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8774" y="3131508"/>
            <a:ext cx="1494828" cy="328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MYSQL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8774" y="3624267"/>
            <a:ext cx="2862577" cy="1314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BOOTSTRAP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5</a:t>
            </a:r>
          </a:p>
          <a:p>
            <a:pPr marL="0" marR="0">
              <a:lnSpc>
                <a:spcPts val="229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BOOTSTRAP-ICONS</a:t>
            </a:r>
          </a:p>
          <a:p>
            <a:pPr marL="0" marR="0">
              <a:lnSpc>
                <a:spcPts val="229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EUREKA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SERVER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8774" y="5102548"/>
            <a:ext cx="4497620" cy="821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SPRING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CLOUD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CONFIG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SERVER</a:t>
            </a:r>
          </a:p>
          <a:p>
            <a:pPr marL="0" marR="0">
              <a:lnSpc>
                <a:spcPts val="229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0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SPRING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 </a:t>
            </a:r>
            <a:r>
              <a:rPr dirty="0" sz="2000" b="1">
                <a:solidFill>
                  <a:srgbClr val="000000"/>
                </a:solidFill>
                <a:latin typeface="ABRDRD+Arial-BoldMT"/>
                <a:cs typeface="ABRDRD+Arial-BoldMT"/>
              </a:rPr>
              <a:t>SECURITY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29619" y="1222102"/>
            <a:ext cx="8280704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APPLY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774" y="4538478"/>
            <a:ext cx="4401733" cy="809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1181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NAVIGATE</a:t>
            </a:r>
          </a:p>
          <a:p>
            <a:pPr marL="0" marR="0">
              <a:lnSpc>
                <a:spcPts val="3024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THROUGH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ORDER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SUMMARY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00506" y="748472"/>
            <a:ext cx="2130954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PROFILE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5751" y="727814"/>
            <a:ext cx="3758844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4400" spc="-214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STORIES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3" y="1785522"/>
            <a:ext cx="9775238" cy="3907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LOGIN,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LOGOUT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REGISTER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7373" y="2208638"/>
            <a:ext cx="2432071" cy="369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8773" y="2717194"/>
            <a:ext cx="9576581" cy="144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PERFORM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CRUD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ON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USERS.</a:t>
            </a:r>
          </a:p>
          <a:p>
            <a:pPr marL="0" marR="0">
              <a:lnSpc>
                <a:spcPts val="2737"/>
              </a:lnSpc>
              <a:spcBef>
                <a:spcPts val="1441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PERFORM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CRUD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ON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PRODUCTS.</a:t>
            </a:r>
          </a:p>
          <a:p>
            <a:pPr marL="0" marR="0">
              <a:lnSpc>
                <a:spcPts val="2737"/>
              </a:lnSpc>
              <a:spcBef>
                <a:spcPts val="1391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STOCKS.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8773" y="4305202"/>
            <a:ext cx="9788041" cy="3907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SALES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REPORT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OF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SPECIFIC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7373" y="4728318"/>
            <a:ext cx="1562546" cy="369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DURATION.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8773" y="5236874"/>
            <a:ext cx="9958420" cy="3907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KJNMUR+ArialMT"/>
                <a:cs typeface="KJNMUR+ArialMT"/>
              </a:rPr>
              <a:t>•</a:t>
            </a:r>
            <a:r>
              <a:rPr dirty="0" sz="2450" spc="3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I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SHOULD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SET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FOR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7373" y="5659990"/>
            <a:ext cx="994023" cy="369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GNBFLU+TwCenMT-Regular"/>
                <a:cs typeface="GNBFLU+TwCenMT-Regular"/>
              </a:rPr>
              <a:t>USERS.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08994" y="1222102"/>
            <a:ext cx="8122105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LOGIN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REGISTER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APPLICATION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94050" y="1222102"/>
            <a:ext cx="5954014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PERFORM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CRUD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38488" y="750024"/>
            <a:ext cx="6066738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CREATE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NEW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28119" y="1222102"/>
            <a:ext cx="6888886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READ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AND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45732" y="1222102"/>
            <a:ext cx="4452315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DELETE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USER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89288" y="546475"/>
            <a:ext cx="5960427" cy="383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PERFORM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CRUD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ON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5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8839" y="3123352"/>
            <a:ext cx="6086290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OVERVIEW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OF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DATABASE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5825" y="778898"/>
            <a:ext cx="5493511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UPDATE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PRODUCTS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53669" y="720637"/>
            <a:ext cx="4436582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CATEGORY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09194" y="899215"/>
            <a:ext cx="4925176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UPDATE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CATEGORY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4444" y="764903"/>
            <a:ext cx="4734662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VIEW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ORDERS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13439" y="649864"/>
            <a:ext cx="5416698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GET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THE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SALES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REPORT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68650" y="774087"/>
            <a:ext cx="6008065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ADD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4175" y="740397"/>
            <a:ext cx="6496658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UPDATE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3550" y="769273"/>
            <a:ext cx="6336638" cy="425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ADMIN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CAN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DELETE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DISCOUNT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28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72025" y="790704"/>
            <a:ext cx="2800498" cy="53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GNBFLU+TwCenMT-Regular"/>
                <a:cs typeface="GNBFLU+TwCenMT-Regular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5214" y="2055359"/>
            <a:ext cx="10106755" cy="318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 spc="250">
                <a:solidFill>
                  <a:srgbClr val="000000"/>
                </a:solidFill>
                <a:latin typeface="UGQKUD+Wingdings-Regular"/>
                <a:cs typeface="UGQKUD+Wingdings-Regular"/>
              </a:rPr>
              <a:t>Ø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 spc="-1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PROJECT</a:t>
            </a:r>
            <a:r>
              <a:rPr dirty="0" sz="1900" spc="-2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HELPED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US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2">
                <a:solidFill>
                  <a:srgbClr val="3f3f3f"/>
                </a:solidFill>
                <a:latin typeface="DTWGGV+TrebuchetMS"/>
                <a:cs typeface="DTWGGV+TrebuchetMS"/>
              </a:rPr>
              <a:t>TO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GAIN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HANDS-ON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PRACTICE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OF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1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CONCEPTS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WE</a:t>
            </a:r>
            <a:r>
              <a:rPr dirty="0" sz="1900" spc="-2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LEARNED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20200" y="2471919"/>
            <a:ext cx="1758293" cy="318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 spc="1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TRAINING.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7914" y="2888479"/>
            <a:ext cx="10083688" cy="8974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UGQKUD+Wingdings-Regular"/>
                <a:cs typeface="UGQKUD+Wingdings-Regular"/>
              </a:rPr>
              <a:t>Ø</a:t>
            </a:r>
            <a:r>
              <a:rPr dirty="0" sz="1950" spc="6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IN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TRAINING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WE</a:t>
            </a:r>
            <a:r>
              <a:rPr dirty="0" sz="1900" spc="-14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LEARNED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CONCEPTS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LIKE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23">
                <a:solidFill>
                  <a:srgbClr val="3f3f3f"/>
                </a:solidFill>
                <a:latin typeface="DTWGGV+TrebuchetMS"/>
                <a:cs typeface="DTWGGV+TrebuchetMS"/>
              </a:rPr>
              <a:t>CORE</a:t>
            </a:r>
            <a:r>
              <a:rPr dirty="0" sz="1900" spc="2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79">
                <a:solidFill>
                  <a:srgbClr val="3f3f3f"/>
                </a:solidFill>
                <a:latin typeface="DTWGGV+TrebuchetMS"/>
                <a:cs typeface="DTWGGV+TrebuchetMS"/>
              </a:rPr>
              <a:t>JAVA,</a:t>
            </a:r>
            <a:r>
              <a:rPr dirty="0" sz="1900" spc="93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23">
                <a:solidFill>
                  <a:srgbClr val="3f3f3f"/>
                </a:solidFill>
                <a:latin typeface="DTWGGV+TrebuchetMS"/>
                <a:cs typeface="DTWGGV+TrebuchetMS"/>
              </a:rPr>
              <a:t>HIBERNATE,</a:t>
            </a:r>
            <a:r>
              <a:rPr dirty="0" sz="1900" spc="34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SPRING</a:t>
            </a:r>
            <a:r>
              <a:rPr dirty="0" sz="1900" spc="-23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CORE,</a:t>
            </a:r>
            <a:r>
              <a:rPr dirty="0" sz="1900" spc="15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SPRING</a:t>
            </a:r>
          </a:p>
          <a:p>
            <a:pPr marL="342900" marR="0">
              <a:lnSpc>
                <a:spcPts val="2206"/>
              </a:lnSpc>
              <a:spcBef>
                <a:spcPts val="73"/>
              </a:spcBef>
              <a:spcAft>
                <a:spcPts val="0"/>
              </a:spcAft>
            </a:pP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BOOT,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28">
                <a:solidFill>
                  <a:srgbClr val="3f3f3f"/>
                </a:solidFill>
                <a:latin typeface="DTWGGV+TrebuchetMS"/>
                <a:cs typeface="DTWGGV+TrebuchetMS"/>
              </a:rPr>
              <a:t>CREATING</a:t>
            </a:r>
            <a:r>
              <a:rPr dirty="0" sz="1900" spc="2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RESTFUL</a:t>
            </a:r>
            <a:r>
              <a:rPr dirty="0" sz="1900" spc="12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SERVICES,</a:t>
            </a:r>
            <a:r>
              <a:rPr dirty="0" sz="1900" spc="1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HTML,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CSS3,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38">
                <a:solidFill>
                  <a:srgbClr val="3f3f3f"/>
                </a:solidFill>
                <a:latin typeface="DTWGGV+TrebuchetMS"/>
                <a:cs typeface="DTWGGV+TrebuchetMS"/>
              </a:rPr>
              <a:t>JAVASCRIPT,</a:t>
            </a:r>
            <a:r>
              <a:rPr dirty="0" sz="1900" spc="-6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ANGULAR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14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AND</a:t>
            </a:r>
            <a:r>
              <a:rPr dirty="0" sz="1900" spc="-9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APPLIED</a:t>
            </a:r>
          </a:p>
          <a:p>
            <a:pPr marL="342900" marR="0">
              <a:lnSpc>
                <a:spcPts val="2206"/>
              </a:lnSpc>
              <a:spcBef>
                <a:spcPts val="73"/>
              </a:spcBef>
              <a:spcAft>
                <a:spcPts val="0"/>
              </a:spcAft>
            </a:pP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THEORETICAL</a:t>
            </a:r>
            <a:r>
              <a:rPr dirty="0" sz="1900" spc="2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KNOWLEDGE</a:t>
            </a: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INTO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PRACTICAL</a:t>
            </a:r>
            <a:r>
              <a:rPr dirty="0" sz="1900" spc="-1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7">
                <a:solidFill>
                  <a:srgbClr val="3f3f3f"/>
                </a:solidFill>
                <a:latin typeface="DTWGGV+TrebuchetMS"/>
                <a:cs typeface="DTWGGV+TrebuchetMS"/>
              </a:rPr>
              <a:t>APPLICATION.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914" y="3884159"/>
            <a:ext cx="10156683" cy="11869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UGQKUD+Wingdings-Regular"/>
                <a:cs typeface="UGQKUD+Wingdings-Regular"/>
              </a:rPr>
              <a:t>Ø</a:t>
            </a:r>
            <a:r>
              <a:rPr dirty="0" sz="1950" spc="6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WHILE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BUILDING</a:t>
            </a:r>
            <a:r>
              <a:rPr dirty="0" sz="1900" spc="-3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1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PROJECTS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WE</a:t>
            </a:r>
            <a:r>
              <a:rPr dirty="0" sz="1900" spc="-23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FACED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28">
                <a:solidFill>
                  <a:srgbClr val="3f3f3f"/>
                </a:solidFill>
                <a:latin typeface="DTWGGV+TrebuchetMS"/>
                <a:cs typeface="DTWGGV+TrebuchetMS"/>
              </a:rPr>
              <a:t>MULTIPLE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CHALLENGES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AND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WE</a:t>
            </a:r>
            <a:r>
              <a:rPr dirty="0" sz="1900" spc="-14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WERE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ABLE</a:t>
            </a:r>
            <a:r>
              <a:rPr dirty="0" sz="1900" spc="-1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2">
                <a:solidFill>
                  <a:srgbClr val="3f3f3f"/>
                </a:solidFill>
                <a:latin typeface="DTWGGV+TrebuchetMS"/>
                <a:cs typeface="DTWGGV+TrebuchetMS"/>
              </a:rPr>
              <a:t>TO</a:t>
            </a:r>
          </a:p>
          <a:p>
            <a:pPr marL="342900" marR="0">
              <a:lnSpc>
                <a:spcPts val="2206"/>
              </a:lnSpc>
              <a:spcBef>
                <a:spcPts val="73"/>
              </a:spcBef>
              <a:spcAft>
                <a:spcPts val="0"/>
              </a:spcAft>
            </a:pP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SOLVE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THOSE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CHALLENGES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AND</a:t>
            </a:r>
            <a:r>
              <a:rPr dirty="0" sz="1900" spc="-17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COMPLETED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PROJECT.</a:t>
            </a:r>
            <a:r>
              <a:rPr dirty="0" sz="1900" spc="1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79">
                <a:solidFill>
                  <a:srgbClr val="3f3f3f"/>
                </a:solidFill>
                <a:latin typeface="DTWGGV+TrebuchetMS"/>
                <a:cs typeface="DTWGGV+TrebuchetMS"/>
              </a:rPr>
              <a:t>WE</a:t>
            </a:r>
            <a:r>
              <a:rPr dirty="0" sz="1900" spc="75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CAN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FACE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SIMILAR</a:t>
            </a:r>
          </a:p>
          <a:p>
            <a:pPr marL="342900" marR="0">
              <a:lnSpc>
                <a:spcPts val="2206"/>
              </a:lnSpc>
              <a:spcBef>
                <a:spcPts val="73"/>
              </a:spcBef>
              <a:spcAft>
                <a:spcPts val="0"/>
              </a:spcAft>
            </a:pP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CHALLENGES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IN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FUTURE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,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1">
                <a:solidFill>
                  <a:srgbClr val="3f3f3f"/>
                </a:solidFill>
                <a:latin typeface="DTWGGV+TrebuchetMS"/>
                <a:cs typeface="DTWGGV+TrebuchetMS"/>
              </a:rPr>
              <a:t>SO</a:t>
            </a: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THIS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EXPERIENCE</a:t>
            </a:r>
            <a:r>
              <a:rPr dirty="0" sz="1900" spc="-31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WILL</a:t>
            </a: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HELP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US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TO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TACKLE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SUCH</a:t>
            </a:r>
          </a:p>
          <a:p>
            <a:pPr marL="342900" marR="0">
              <a:lnSpc>
                <a:spcPts val="2206"/>
              </a:lnSpc>
              <a:spcBef>
                <a:spcPts val="23"/>
              </a:spcBef>
              <a:spcAft>
                <a:spcPts val="0"/>
              </a:spcAft>
            </a:pP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SITUATIONS.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7914" y="5169399"/>
            <a:ext cx="10119648" cy="318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UGQKUD+Wingdings-Regular"/>
                <a:cs typeface="UGQKUD+Wingdings-Regular"/>
              </a:rPr>
              <a:t>Ø</a:t>
            </a:r>
            <a:r>
              <a:rPr dirty="0" sz="1950" spc="6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 spc="-14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PROJECT</a:t>
            </a:r>
            <a:r>
              <a:rPr dirty="0" sz="1900" spc="-2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HELPED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US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TO</a:t>
            </a:r>
            <a:r>
              <a:rPr dirty="0" sz="1900" spc="-15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GAIN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THE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KNOWLEDGE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AND</a:t>
            </a:r>
            <a:r>
              <a:rPr dirty="0" sz="1900" spc="-17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SKILLS</a:t>
            </a:r>
            <a:r>
              <a:rPr dirty="0" sz="1900" spc="-34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WHICH</a:t>
            </a:r>
            <a:r>
              <a:rPr dirty="0" sz="1900" spc="-23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ARE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REQUIRED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10">
                <a:solidFill>
                  <a:srgbClr val="3f3f3f"/>
                </a:solidFill>
                <a:latin typeface="DTWGGV+TrebuchetMS"/>
                <a:cs typeface="DTWGGV+TrebuchetMS"/>
              </a:rPr>
              <a:t>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60814" y="5458959"/>
            <a:ext cx="3866979" cy="318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BE</a:t>
            </a:r>
            <a:r>
              <a:rPr dirty="0" sz="1900" spc="-18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AN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INDUSTRY</a:t>
            </a:r>
            <a:r>
              <a:rPr dirty="0" sz="1900" spc="-12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READY</a:t>
            </a:r>
            <a:r>
              <a:rPr dirty="0" sz="1900">
                <a:solidFill>
                  <a:srgbClr val="3f3f3f"/>
                </a:solidFill>
                <a:latin typeface="DTWGGV+TrebuchetMS"/>
                <a:cs typeface="DTWGGV+TrebuchetMS"/>
              </a:rPr>
              <a:t> </a:t>
            </a:r>
            <a:r>
              <a:rPr dirty="0" sz="1900" spc="-34">
                <a:solidFill>
                  <a:srgbClr val="3f3f3f"/>
                </a:solidFill>
                <a:latin typeface="DTWGGV+TrebuchetMS"/>
                <a:cs typeface="DTWGGV+TrebuchetMS"/>
              </a:rPr>
              <a:t>ENGINEER.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83300" y="276798"/>
            <a:ext cx="2299815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ER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20419" y="2812402"/>
            <a:ext cx="3567785" cy="646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MYSQL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4400">
                <a:solidFill>
                  <a:srgbClr val="000000"/>
                </a:solidFill>
                <a:latin typeface="GNBFLU+TwCenMT-Regular"/>
                <a:cs typeface="GNBFLU+TwCenMT-Regular"/>
              </a:rPr>
              <a:t>TABLES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27333" y="773186"/>
            <a:ext cx="4217392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KJNMUR+ArialMT"/>
                <a:cs typeface="KJNMUR+ArialMT"/>
              </a:rPr>
              <a:t>CATEGORIESꢀTABLE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9696" y="943218"/>
            <a:ext cx="3018328" cy="4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84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COUPONS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 </a:t>
            </a:r>
            <a:r>
              <a:rPr dirty="0" sz="3200">
                <a:solidFill>
                  <a:srgbClr val="000000"/>
                </a:solidFill>
                <a:latin typeface="GNBFLU+TwCenMT-Regular"/>
                <a:cs typeface="GNBFLU+TwCenMT-Regular"/>
              </a:rPr>
              <a:t>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2022-08-25T06:38:24-05:00</dcterms:modified>
</cp:coreProperties>
</file>